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663" r:id="rId2"/>
    <p:sldId id="664" r:id="rId3"/>
    <p:sldId id="665" r:id="rId4"/>
    <p:sldId id="666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3 -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fr-FR" b="1" dirty="0" smtClean="0"/>
              <a:t>Exercice 3-1</a:t>
            </a:r>
            <a:endParaRPr lang="fr-FR" dirty="0"/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endParaRPr lang="fr-FR" dirty="0" smtClean="0">
              <a:ea typeface="Segoe UI Black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fr-FR" dirty="0" smtClean="0">
                <a:ea typeface="Segoe UI Black" pitchFamily="34" charset="0"/>
              </a:rPr>
              <a:t>	Combien de cartes équivalentes le déclarant possède-t-il dans chacune des combinaisons suivantes ?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endParaRPr lang="fr-FR" dirty="0">
              <a:latin typeface="Segoe UI Black" pitchFamily="34" charset="0"/>
              <a:ea typeface="Segoe UI Black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fr-FR" b="1" dirty="0" smtClean="0"/>
              <a:t>	</a:t>
            </a:r>
            <a:r>
              <a:rPr lang="fr-FR" b="1" dirty="0"/>
              <a:t>		</a:t>
            </a:r>
            <a:endParaRPr lang="fr-FR" b="1" dirty="0" smtClean="0"/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fr-FR" dirty="0">
                <a:latin typeface="Segoe UI Black" pitchFamily="34" charset="0"/>
                <a:ea typeface="Segoe UI Black" pitchFamily="34" charset="0"/>
              </a:rPr>
              <a:t>			</a:t>
            </a:r>
            <a:endParaRPr lang="fr-FR" dirty="0" smtClean="0">
              <a:ea typeface="Segoe UI Black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78155" y="124955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29" name="Groupe 28"/>
          <p:cNvGrpSpPr/>
          <p:nvPr/>
        </p:nvGrpSpPr>
        <p:grpSpPr>
          <a:xfrm>
            <a:off x="6411103" y="2594976"/>
            <a:ext cx="1583190" cy="1078523"/>
            <a:chOff x="10287534" y="2946668"/>
            <a:chExt cx="1583190" cy="1078523"/>
          </a:xfrm>
        </p:grpSpPr>
        <p:sp>
          <p:nvSpPr>
            <p:cNvPr id="30" name="Rectangle à coins arrondis 29"/>
            <p:cNvSpPr/>
            <p:nvPr/>
          </p:nvSpPr>
          <p:spPr>
            <a:xfrm>
              <a:off x="10287534" y="2946668"/>
              <a:ext cx="1583190" cy="107852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10 5</a:t>
              </a:r>
            </a:p>
            <a:p>
              <a:pPr algn="ctr"/>
              <a:endParaRPr lang="fr-FR" sz="2400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7 2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31" name="Rectangle à coins arrondis 30"/>
            <p:cNvSpPr/>
            <p:nvPr/>
          </p:nvSpPr>
          <p:spPr>
            <a:xfrm>
              <a:off x="10917166" y="3329045"/>
              <a:ext cx="323926" cy="313766"/>
            </a:xfrm>
            <a:prstGeom prst="round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 b="1" dirty="0"/>
            </a:p>
          </p:txBody>
        </p:sp>
      </p:grpSp>
      <p:sp>
        <p:nvSpPr>
          <p:cNvPr id="32" name="Rectangle à coins arrondis 31"/>
          <p:cNvSpPr/>
          <p:nvPr/>
        </p:nvSpPr>
        <p:spPr>
          <a:xfrm>
            <a:off x="6702514" y="4015108"/>
            <a:ext cx="1016000" cy="406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0</a:t>
            </a:r>
            <a:endParaRPr lang="fr-FR" sz="2400" b="1" dirty="0">
              <a:solidFill>
                <a:schemeClr val="tx1"/>
              </a:solidFill>
            </a:endParaRPr>
          </a:p>
        </p:txBody>
      </p:sp>
      <p:grpSp>
        <p:nvGrpSpPr>
          <p:cNvPr id="33" name="Groupe 32"/>
          <p:cNvGrpSpPr/>
          <p:nvPr/>
        </p:nvGrpSpPr>
        <p:grpSpPr>
          <a:xfrm>
            <a:off x="1109515" y="2563812"/>
            <a:ext cx="1583190" cy="1078523"/>
            <a:chOff x="1087159" y="2946668"/>
            <a:chExt cx="1583190" cy="1078523"/>
          </a:xfrm>
        </p:grpSpPr>
        <p:sp>
          <p:nvSpPr>
            <p:cNvPr id="34" name="Rectangle à coins arrondis 33"/>
            <p:cNvSpPr/>
            <p:nvPr/>
          </p:nvSpPr>
          <p:spPr>
            <a:xfrm>
              <a:off x="1087159" y="2946668"/>
              <a:ext cx="1583190" cy="107852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D V</a:t>
              </a:r>
            </a:p>
            <a:p>
              <a:pPr algn="ctr"/>
              <a:endParaRPr lang="fr-FR" sz="2400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7 5 2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35" name="Rectangle à coins arrondis 34"/>
            <p:cNvSpPr/>
            <p:nvPr/>
          </p:nvSpPr>
          <p:spPr>
            <a:xfrm>
              <a:off x="1716791" y="3329045"/>
              <a:ext cx="323926" cy="313766"/>
            </a:xfrm>
            <a:prstGeom prst="round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 b="1" dirty="0"/>
            </a:p>
          </p:txBody>
        </p:sp>
      </p:grpSp>
      <p:sp>
        <p:nvSpPr>
          <p:cNvPr id="36" name="Rectangle à coins arrondis 35"/>
          <p:cNvSpPr/>
          <p:nvPr/>
        </p:nvSpPr>
        <p:spPr>
          <a:xfrm>
            <a:off x="1400926" y="4007658"/>
            <a:ext cx="1016000" cy="406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</a:t>
            </a:r>
            <a:endParaRPr lang="fr-FR" sz="2400" b="1" dirty="0">
              <a:solidFill>
                <a:schemeClr val="tx1"/>
              </a:solidFill>
            </a:endParaRPr>
          </a:p>
        </p:txBody>
      </p:sp>
      <p:grpSp>
        <p:nvGrpSpPr>
          <p:cNvPr id="37" name="Groupe 36"/>
          <p:cNvGrpSpPr/>
          <p:nvPr/>
        </p:nvGrpSpPr>
        <p:grpSpPr>
          <a:xfrm>
            <a:off x="4643907" y="2594976"/>
            <a:ext cx="1583190" cy="1078523"/>
            <a:chOff x="7220743" y="2946668"/>
            <a:chExt cx="1583190" cy="1078523"/>
          </a:xfrm>
        </p:grpSpPr>
        <p:sp>
          <p:nvSpPr>
            <p:cNvPr id="38" name="Rectangle à coins arrondis 37"/>
            <p:cNvSpPr/>
            <p:nvPr/>
          </p:nvSpPr>
          <p:spPr>
            <a:xfrm>
              <a:off x="7220743" y="2946668"/>
              <a:ext cx="1583190" cy="107852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10 8 6</a:t>
              </a:r>
            </a:p>
            <a:p>
              <a:pPr algn="ctr"/>
              <a:endParaRPr lang="fr-FR" sz="2400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V 9 2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39" name="Rectangle à coins arrondis 38"/>
            <p:cNvSpPr/>
            <p:nvPr/>
          </p:nvSpPr>
          <p:spPr>
            <a:xfrm>
              <a:off x="7850375" y="3329045"/>
              <a:ext cx="323926" cy="313766"/>
            </a:xfrm>
            <a:prstGeom prst="round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 b="1" dirty="0"/>
            </a:p>
          </p:txBody>
        </p:sp>
      </p:grpSp>
      <p:sp>
        <p:nvSpPr>
          <p:cNvPr id="40" name="Rectangle à coins arrondis 39"/>
          <p:cNvSpPr/>
          <p:nvPr/>
        </p:nvSpPr>
        <p:spPr>
          <a:xfrm>
            <a:off x="4935318" y="4015108"/>
            <a:ext cx="1016000" cy="406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5</a:t>
            </a:r>
            <a:endParaRPr lang="fr-FR" sz="2400" b="1" dirty="0">
              <a:solidFill>
                <a:schemeClr val="tx1"/>
              </a:solidFill>
            </a:endParaRPr>
          </a:p>
        </p:txBody>
      </p:sp>
      <p:grpSp>
        <p:nvGrpSpPr>
          <p:cNvPr id="41" name="Groupe 40"/>
          <p:cNvGrpSpPr/>
          <p:nvPr/>
        </p:nvGrpSpPr>
        <p:grpSpPr>
          <a:xfrm>
            <a:off x="2876711" y="2594976"/>
            <a:ext cx="1583190" cy="1078523"/>
            <a:chOff x="4153951" y="2946668"/>
            <a:chExt cx="1583190" cy="1078523"/>
          </a:xfrm>
        </p:grpSpPr>
        <p:sp>
          <p:nvSpPr>
            <p:cNvPr id="42" name="Rectangle à coins arrondis 41"/>
            <p:cNvSpPr/>
            <p:nvPr/>
          </p:nvSpPr>
          <p:spPr>
            <a:xfrm>
              <a:off x="4153951" y="2946668"/>
              <a:ext cx="1583190" cy="107852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7 5</a:t>
              </a:r>
            </a:p>
            <a:p>
              <a:pPr algn="ctr"/>
              <a:endParaRPr lang="fr-FR" sz="2400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V 2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43" name="Rectangle à coins arrondis 42"/>
            <p:cNvSpPr/>
            <p:nvPr/>
          </p:nvSpPr>
          <p:spPr>
            <a:xfrm>
              <a:off x="4783583" y="3329045"/>
              <a:ext cx="323926" cy="313766"/>
            </a:xfrm>
            <a:prstGeom prst="round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 b="1" dirty="0"/>
            </a:p>
          </p:txBody>
        </p:sp>
      </p:grpSp>
      <p:sp>
        <p:nvSpPr>
          <p:cNvPr id="44" name="Rectangle à coins arrondis 43"/>
          <p:cNvSpPr/>
          <p:nvPr/>
        </p:nvSpPr>
        <p:spPr>
          <a:xfrm>
            <a:off x="3168122" y="4007658"/>
            <a:ext cx="1016000" cy="406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</a:t>
            </a:r>
            <a:endParaRPr lang="fr-F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119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6" grpId="0" animBg="1"/>
      <p:bldP spid="40" grpId="0" animBg="1"/>
      <p:bldP spid="4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3 -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fr-FR" b="1" dirty="0" smtClean="0"/>
              <a:t>Exercice 3-2</a:t>
            </a:r>
            <a:endParaRPr lang="fr-FR" dirty="0"/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endParaRPr lang="fr-FR" dirty="0" smtClean="0">
              <a:ea typeface="Segoe UI Black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fr-FR" dirty="0" smtClean="0">
                <a:ea typeface="Segoe UI Black" pitchFamily="34" charset="0"/>
              </a:rPr>
              <a:t>	Dans les diagrammes suivants :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fr-FR" dirty="0" smtClean="0">
                <a:ea typeface="Segoe UI Black" pitchFamily="34" charset="0"/>
              </a:rPr>
              <a:t>Combien faut-il concéder de levées à l’adversaire pour affranchir la couleur ?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fr-FR" dirty="0" smtClean="0">
                <a:ea typeface="Segoe UI Black" pitchFamily="34" charset="0"/>
              </a:rPr>
              <a:t>Combien de levées sont affranchissables ?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endParaRPr lang="fr-FR" dirty="0">
              <a:latin typeface="Segoe UI Black" pitchFamily="34" charset="0"/>
              <a:ea typeface="Segoe UI Black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fr-FR" b="1" dirty="0" smtClean="0"/>
              <a:t>	</a:t>
            </a:r>
            <a:r>
              <a:rPr lang="fr-FR" b="1" dirty="0"/>
              <a:t>		</a:t>
            </a:r>
            <a:endParaRPr lang="fr-FR" b="1" dirty="0" smtClean="0"/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fr-FR" dirty="0">
                <a:latin typeface="Segoe UI Black" pitchFamily="34" charset="0"/>
                <a:ea typeface="Segoe UI Black" pitchFamily="34" charset="0"/>
              </a:rPr>
              <a:t>			</a:t>
            </a:r>
            <a:endParaRPr lang="fr-FR" dirty="0" smtClean="0">
              <a:ea typeface="Segoe UI Black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78155" y="124955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29" name="Groupe 28"/>
          <p:cNvGrpSpPr/>
          <p:nvPr/>
        </p:nvGrpSpPr>
        <p:grpSpPr>
          <a:xfrm>
            <a:off x="9459252" y="3353434"/>
            <a:ext cx="1583190" cy="1078523"/>
            <a:chOff x="10287534" y="2946668"/>
            <a:chExt cx="1583190" cy="1078523"/>
          </a:xfrm>
        </p:grpSpPr>
        <p:sp>
          <p:nvSpPr>
            <p:cNvPr id="30" name="Rectangle à coins arrondis 29"/>
            <p:cNvSpPr/>
            <p:nvPr/>
          </p:nvSpPr>
          <p:spPr>
            <a:xfrm>
              <a:off x="10287534" y="2946668"/>
              <a:ext cx="1583190" cy="107852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V 7</a:t>
              </a:r>
            </a:p>
            <a:p>
              <a:pPr algn="ctr"/>
              <a:endParaRPr lang="fr-FR" sz="2400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10 8 2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31" name="Rectangle à coins arrondis 30"/>
            <p:cNvSpPr/>
            <p:nvPr/>
          </p:nvSpPr>
          <p:spPr>
            <a:xfrm>
              <a:off x="10917166" y="3329045"/>
              <a:ext cx="323926" cy="313766"/>
            </a:xfrm>
            <a:prstGeom prst="round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 b="1" dirty="0"/>
            </a:p>
          </p:txBody>
        </p:sp>
      </p:grpSp>
      <p:sp>
        <p:nvSpPr>
          <p:cNvPr id="32" name="Rectangle à coins arrondis 31"/>
          <p:cNvSpPr/>
          <p:nvPr/>
        </p:nvSpPr>
        <p:spPr>
          <a:xfrm>
            <a:off x="9750663" y="4773566"/>
            <a:ext cx="1016000" cy="406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</a:t>
            </a:r>
            <a:endParaRPr lang="fr-FR" sz="2400" b="1" dirty="0">
              <a:solidFill>
                <a:schemeClr val="tx1"/>
              </a:solidFill>
            </a:endParaRPr>
          </a:p>
        </p:txBody>
      </p:sp>
      <p:grpSp>
        <p:nvGrpSpPr>
          <p:cNvPr id="37" name="Groupe 36"/>
          <p:cNvGrpSpPr/>
          <p:nvPr/>
        </p:nvGrpSpPr>
        <p:grpSpPr>
          <a:xfrm>
            <a:off x="7246430" y="3360884"/>
            <a:ext cx="1583190" cy="1078523"/>
            <a:chOff x="7220743" y="2946668"/>
            <a:chExt cx="1583190" cy="1078523"/>
          </a:xfrm>
        </p:grpSpPr>
        <p:sp>
          <p:nvSpPr>
            <p:cNvPr id="38" name="Rectangle à coins arrondis 37"/>
            <p:cNvSpPr/>
            <p:nvPr/>
          </p:nvSpPr>
          <p:spPr>
            <a:xfrm>
              <a:off x="7220743" y="2946668"/>
              <a:ext cx="1583190" cy="107852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V 10 7 3</a:t>
              </a:r>
            </a:p>
            <a:p>
              <a:pPr algn="ctr"/>
              <a:endParaRPr lang="fr-FR" sz="2400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9 8 5 2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39" name="Rectangle à coins arrondis 38"/>
            <p:cNvSpPr/>
            <p:nvPr/>
          </p:nvSpPr>
          <p:spPr>
            <a:xfrm>
              <a:off x="7850375" y="3329045"/>
              <a:ext cx="323926" cy="313766"/>
            </a:xfrm>
            <a:prstGeom prst="round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 b="1" dirty="0"/>
            </a:p>
          </p:txBody>
        </p:sp>
      </p:grpSp>
      <p:sp>
        <p:nvSpPr>
          <p:cNvPr id="40" name="Rectangle à coins arrondis 39"/>
          <p:cNvSpPr/>
          <p:nvPr/>
        </p:nvSpPr>
        <p:spPr>
          <a:xfrm>
            <a:off x="7537841" y="4781016"/>
            <a:ext cx="1016000" cy="406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</a:t>
            </a:r>
            <a:endParaRPr lang="fr-FR" sz="2400" b="1" dirty="0">
              <a:solidFill>
                <a:schemeClr val="tx1"/>
              </a:solidFill>
            </a:endParaRPr>
          </a:p>
        </p:txBody>
      </p:sp>
      <p:grpSp>
        <p:nvGrpSpPr>
          <p:cNvPr id="41" name="Groupe 40"/>
          <p:cNvGrpSpPr/>
          <p:nvPr/>
        </p:nvGrpSpPr>
        <p:grpSpPr>
          <a:xfrm>
            <a:off x="5033608" y="3360884"/>
            <a:ext cx="1583190" cy="1078523"/>
            <a:chOff x="4153951" y="2946668"/>
            <a:chExt cx="1583190" cy="1078523"/>
          </a:xfrm>
        </p:grpSpPr>
        <p:sp>
          <p:nvSpPr>
            <p:cNvPr id="42" name="Rectangle à coins arrondis 41"/>
            <p:cNvSpPr/>
            <p:nvPr/>
          </p:nvSpPr>
          <p:spPr>
            <a:xfrm>
              <a:off x="4153951" y="2946668"/>
              <a:ext cx="1583190" cy="107852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D V</a:t>
              </a:r>
            </a:p>
            <a:p>
              <a:pPr algn="ctr"/>
              <a:endParaRPr lang="fr-FR" sz="2400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7 5 2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43" name="Rectangle à coins arrondis 42"/>
            <p:cNvSpPr/>
            <p:nvPr/>
          </p:nvSpPr>
          <p:spPr>
            <a:xfrm>
              <a:off x="4783583" y="3329045"/>
              <a:ext cx="323926" cy="313766"/>
            </a:xfrm>
            <a:prstGeom prst="round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000" b="1" dirty="0"/>
            </a:p>
          </p:txBody>
        </p:sp>
      </p:grpSp>
      <p:sp>
        <p:nvSpPr>
          <p:cNvPr id="44" name="Rectangle à coins arrondis 43"/>
          <p:cNvSpPr/>
          <p:nvPr/>
        </p:nvSpPr>
        <p:spPr>
          <a:xfrm>
            <a:off x="5325019" y="4773566"/>
            <a:ext cx="1016000" cy="406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1" name="Rectangle à coins arrondis 20"/>
          <p:cNvSpPr/>
          <p:nvPr/>
        </p:nvSpPr>
        <p:spPr>
          <a:xfrm>
            <a:off x="9750663" y="5484864"/>
            <a:ext cx="1016000" cy="406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2" name="Rectangle à coins arrondis 21"/>
          <p:cNvSpPr/>
          <p:nvPr/>
        </p:nvSpPr>
        <p:spPr>
          <a:xfrm>
            <a:off x="7537841" y="5492314"/>
            <a:ext cx="1016000" cy="406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5325019" y="5484864"/>
            <a:ext cx="1016000" cy="406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4" name="Rectangle à coins arrondis 23"/>
          <p:cNvSpPr/>
          <p:nvPr/>
        </p:nvSpPr>
        <p:spPr>
          <a:xfrm>
            <a:off x="655428" y="4773566"/>
            <a:ext cx="4174480" cy="406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n</a:t>
            </a:r>
            <a:r>
              <a:rPr lang="fr-FR" sz="2400" b="1" dirty="0" smtClean="0">
                <a:solidFill>
                  <a:schemeClr val="tx1"/>
                </a:solidFill>
              </a:rPr>
              <a:t>b de levées concédées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655428" y="5484864"/>
            <a:ext cx="4174480" cy="406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nb de levées </a:t>
            </a:r>
            <a:r>
              <a:rPr lang="fr-FR" sz="2400" b="1" dirty="0" smtClean="0">
                <a:solidFill>
                  <a:schemeClr val="tx1"/>
                </a:solidFill>
              </a:rPr>
              <a:t>affranchissables</a:t>
            </a:r>
            <a:endParaRPr lang="fr-F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927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40" grpId="0" animBg="1"/>
      <p:bldP spid="44" grpId="0" animBg="1"/>
      <p:bldP spid="21" grpId="0" animBg="1"/>
      <p:bldP spid="22" grpId="0" animBg="1"/>
      <p:bldP spid="24" grpId="0" animBg="1"/>
      <p:bldP spid="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3 -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fr-FR" b="1" dirty="0" smtClean="0"/>
              <a:t>Exercice 3-3</a:t>
            </a:r>
            <a:endParaRPr lang="fr-FR" dirty="0"/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endParaRPr lang="fr-FR" dirty="0" smtClean="0">
              <a:ea typeface="Segoe UI Black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fr-FR" dirty="0" smtClean="0">
                <a:ea typeface="Segoe UI Black" pitchFamily="34" charset="0"/>
              </a:rPr>
              <a:t>	Quelle est la marque lorsque vous avez demandé et réussi les contrats suivants ?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endParaRPr lang="fr-FR" dirty="0">
              <a:latin typeface="Segoe UI Black" pitchFamily="34" charset="0"/>
              <a:ea typeface="Segoe UI Black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fr-FR" b="1" dirty="0" smtClean="0"/>
              <a:t>	</a:t>
            </a:r>
            <a:r>
              <a:rPr lang="fr-FR" b="1" dirty="0"/>
              <a:t>		</a:t>
            </a:r>
            <a:endParaRPr lang="fr-FR" b="1" dirty="0" smtClean="0"/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fr-FR" dirty="0">
                <a:latin typeface="Segoe UI Black" pitchFamily="34" charset="0"/>
                <a:ea typeface="Segoe UI Black" pitchFamily="34" charset="0"/>
              </a:rPr>
              <a:t>			</a:t>
            </a:r>
            <a:endParaRPr lang="fr-FR" dirty="0" smtClean="0">
              <a:ea typeface="Segoe UI Black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78155" y="124955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44" name="Rectangle à coins arrondis 43"/>
          <p:cNvSpPr/>
          <p:nvPr/>
        </p:nvSpPr>
        <p:spPr>
          <a:xfrm>
            <a:off x="2074881" y="2108519"/>
            <a:ext cx="1016000" cy="406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90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484555" y="2108519"/>
            <a:ext cx="1234831" cy="3891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1SA =</a:t>
            </a:r>
            <a:endParaRPr lang="fr-FR" sz="2400" b="1" dirty="0"/>
          </a:p>
        </p:txBody>
      </p:sp>
      <p:sp>
        <p:nvSpPr>
          <p:cNvPr id="26" name="Rectangle à coins arrondis 25"/>
          <p:cNvSpPr/>
          <p:nvPr/>
        </p:nvSpPr>
        <p:spPr>
          <a:xfrm>
            <a:off x="2074881" y="2566388"/>
            <a:ext cx="1016000" cy="406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120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7" name="Rectangle à coins arrondis 26"/>
          <p:cNvSpPr/>
          <p:nvPr/>
        </p:nvSpPr>
        <p:spPr>
          <a:xfrm>
            <a:off x="484555" y="2566388"/>
            <a:ext cx="1234831" cy="3891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1SA +1</a:t>
            </a:r>
            <a:endParaRPr lang="fr-FR" sz="2400" b="1" dirty="0"/>
          </a:p>
        </p:txBody>
      </p:sp>
      <p:sp>
        <p:nvSpPr>
          <p:cNvPr id="28" name="Rectangle à coins arrondis 27"/>
          <p:cNvSpPr/>
          <p:nvPr/>
        </p:nvSpPr>
        <p:spPr>
          <a:xfrm>
            <a:off x="2074881" y="3024257"/>
            <a:ext cx="1016000" cy="406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400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3" name="Rectangle à coins arrondis 32"/>
          <p:cNvSpPr/>
          <p:nvPr/>
        </p:nvSpPr>
        <p:spPr>
          <a:xfrm>
            <a:off x="484555" y="3024257"/>
            <a:ext cx="1234831" cy="3891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3</a:t>
            </a:r>
            <a:r>
              <a:rPr lang="fr-FR" sz="2400" b="1" dirty="0" smtClean="0"/>
              <a:t>SA =</a:t>
            </a:r>
            <a:endParaRPr lang="fr-FR" sz="2400" b="1" dirty="0"/>
          </a:p>
        </p:txBody>
      </p:sp>
      <p:sp>
        <p:nvSpPr>
          <p:cNvPr id="34" name="Rectangle à coins arrondis 33"/>
          <p:cNvSpPr/>
          <p:nvPr/>
        </p:nvSpPr>
        <p:spPr>
          <a:xfrm>
            <a:off x="2074881" y="3482126"/>
            <a:ext cx="1016000" cy="406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240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5" name="Rectangle à coins arrondis 34"/>
          <p:cNvSpPr/>
          <p:nvPr/>
        </p:nvSpPr>
        <p:spPr>
          <a:xfrm>
            <a:off x="484555" y="3482126"/>
            <a:ext cx="1234831" cy="3891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1SA +5</a:t>
            </a:r>
            <a:endParaRPr lang="fr-FR" sz="2400" b="1" dirty="0"/>
          </a:p>
        </p:txBody>
      </p:sp>
      <p:sp>
        <p:nvSpPr>
          <p:cNvPr id="36" name="Rectangle à coins arrondis 35"/>
          <p:cNvSpPr/>
          <p:nvPr/>
        </p:nvSpPr>
        <p:spPr>
          <a:xfrm>
            <a:off x="2074881" y="3939995"/>
            <a:ext cx="1016000" cy="406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490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5" name="Rectangle à coins arrondis 44"/>
          <p:cNvSpPr/>
          <p:nvPr/>
        </p:nvSpPr>
        <p:spPr>
          <a:xfrm>
            <a:off x="484555" y="3939995"/>
            <a:ext cx="1234831" cy="3891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3SA +3</a:t>
            </a:r>
            <a:endParaRPr lang="fr-FR" sz="2400" b="1" dirty="0"/>
          </a:p>
        </p:txBody>
      </p:sp>
      <p:sp>
        <p:nvSpPr>
          <p:cNvPr id="46" name="Rectangle à coins arrondis 45"/>
          <p:cNvSpPr/>
          <p:nvPr/>
        </p:nvSpPr>
        <p:spPr>
          <a:xfrm>
            <a:off x="2074881" y="4397864"/>
            <a:ext cx="1016000" cy="406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990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7" name="Rectangle à coins arrondis 46"/>
          <p:cNvSpPr/>
          <p:nvPr/>
        </p:nvSpPr>
        <p:spPr>
          <a:xfrm>
            <a:off x="484555" y="4397864"/>
            <a:ext cx="1234831" cy="3891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6SA =</a:t>
            </a:r>
            <a:endParaRPr lang="fr-FR" sz="2400" b="1" dirty="0"/>
          </a:p>
        </p:txBody>
      </p:sp>
      <p:sp>
        <p:nvSpPr>
          <p:cNvPr id="48" name="Rectangle à coins arrondis 47"/>
          <p:cNvSpPr/>
          <p:nvPr/>
        </p:nvSpPr>
        <p:spPr>
          <a:xfrm>
            <a:off x="2074881" y="4855733"/>
            <a:ext cx="1016000" cy="406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270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9" name="Rectangle à coins arrondis 48"/>
          <p:cNvSpPr/>
          <p:nvPr/>
        </p:nvSpPr>
        <p:spPr>
          <a:xfrm>
            <a:off x="484555" y="4855733"/>
            <a:ext cx="1234831" cy="3891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1SA +6</a:t>
            </a:r>
            <a:endParaRPr lang="fr-FR" sz="2400" b="1" dirty="0"/>
          </a:p>
        </p:txBody>
      </p:sp>
      <p:sp>
        <p:nvSpPr>
          <p:cNvPr id="50" name="Rectangle à coins arrondis 49"/>
          <p:cNvSpPr/>
          <p:nvPr/>
        </p:nvSpPr>
        <p:spPr>
          <a:xfrm>
            <a:off x="2074881" y="5313602"/>
            <a:ext cx="1016000" cy="406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520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1" name="Rectangle à coins arrondis 50"/>
          <p:cNvSpPr/>
          <p:nvPr/>
        </p:nvSpPr>
        <p:spPr>
          <a:xfrm>
            <a:off x="484555" y="5313602"/>
            <a:ext cx="1234831" cy="3891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3SA +4</a:t>
            </a:r>
            <a:endParaRPr lang="fr-FR" sz="2400" b="1" dirty="0"/>
          </a:p>
        </p:txBody>
      </p:sp>
      <p:sp>
        <p:nvSpPr>
          <p:cNvPr id="52" name="Rectangle à coins arrondis 51"/>
          <p:cNvSpPr/>
          <p:nvPr/>
        </p:nvSpPr>
        <p:spPr>
          <a:xfrm>
            <a:off x="2074881" y="5771471"/>
            <a:ext cx="1016000" cy="406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1020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3" name="Rectangle à coins arrondis 52"/>
          <p:cNvSpPr/>
          <p:nvPr/>
        </p:nvSpPr>
        <p:spPr>
          <a:xfrm>
            <a:off x="484555" y="5771471"/>
            <a:ext cx="1234831" cy="3891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6SA +1</a:t>
            </a:r>
            <a:endParaRPr lang="fr-FR" sz="2400" b="1" dirty="0"/>
          </a:p>
        </p:txBody>
      </p:sp>
      <p:sp>
        <p:nvSpPr>
          <p:cNvPr id="54" name="Rectangle à coins arrondis 53"/>
          <p:cNvSpPr/>
          <p:nvPr/>
        </p:nvSpPr>
        <p:spPr>
          <a:xfrm>
            <a:off x="2074881" y="6229339"/>
            <a:ext cx="1016000" cy="406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1520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5" name="Rectangle à coins arrondis 54"/>
          <p:cNvSpPr/>
          <p:nvPr/>
        </p:nvSpPr>
        <p:spPr>
          <a:xfrm>
            <a:off x="484555" y="6229339"/>
            <a:ext cx="1234831" cy="3891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7SA =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32879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" grpId="0" animBg="1"/>
      <p:bldP spid="26" grpId="0" animBg="1"/>
      <p:bldP spid="27" grpId="0" animBg="1"/>
      <p:bldP spid="28" grpId="0" animBg="1"/>
      <p:bldP spid="33" grpId="0" animBg="1"/>
      <p:bldP spid="34" grpId="0" animBg="1"/>
      <p:bldP spid="35" grpId="0" animBg="1"/>
      <p:bldP spid="36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3 - Leçon 1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fr-FR" b="1" dirty="0" smtClean="0"/>
              <a:t>Exercice 3-4</a:t>
            </a:r>
            <a:endParaRPr lang="fr-FR" dirty="0"/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endParaRPr lang="fr-FR" dirty="0" smtClean="0">
              <a:ea typeface="Segoe UI Black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fr-FR" dirty="0" smtClean="0">
                <a:ea typeface="Segoe UI Black" pitchFamily="34" charset="0"/>
              </a:rPr>
              <a:t>	Selon l’ouverture de votre partenaire, quel est le plancher, le plafond, et quelle sera votre déclaration ?</a:t>
            </a:r>
            <a:endParaRPr lang="fr-FR" dirty="0">
              <a:latin typeface="Segoe UI Black" pitchFamily="34" charset="0"/>
              <a:ea typeface="Segoe UI Black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fr-FR" b="1" dirty="0" smtClean="0"/>
              <a:t>	</a:t>
            </a:r>
            <a:r>
              <a:rPr lang="fr-FR" b="1" dirty="0"/>
              <a:t>		</a:t>
            </a:r>
            <a:endParaRPr lang="fr-FR" b="1" dirty="0" smtClean="0"/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fr-FR" dirty="0">
                <a:latin typeface="Segoe UI Black" pitchFamily="34" charset="0"/>
                <a:ea typeface="Segoe UI Black" pitchFamily="34" charset="0"/>
              </a:rPr>
              <a:t>			</a:t>
            </a:r>
            <a:endParaRPr lang="fr-FR" dirty="0" smtClean="0">
              <a:ea typeface="Segoe UI Black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78155" y="124955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25" name="Rectangle à coins arrondis 24"/>
          <p:cNvSpPr/>
          <p:nvPr/>
        </p:nvSpPr>
        <p:spPr>
          <a:xfrm>
            <a:off x="2404968" y="4885755"/>
            <a:ext cx="1755355" cy="38000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21 </a:t>
            </a:r>
            <a:r>
              <a:rPr lang="fr-FR" sz="2400" b="1" dirty="0">
                <a:solidFill>
                  <a:schemeClr val="tx1"/>
                </a:solidFill>
              </a:rPr>
              <a:t>H - </a:t>
            </a:r>
            <a:r>
              <a:rPr lang="fr-FR" sz="2400" b="1" dirty="0" smtClean="0">
                <a:solidFill>
                  <a:schemeClr val="tx1"/>
                </a:solidFill>
              </a:rPr>
              <a:t>1SA 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9" name="Rectangle à coins arrondis 28"/>
          <p:cNvSpPr/>
          <p:nvPr/>
        </p:nvSpPr>
        <p:spPr>
          <a:xfrm>
            <a:off x="420345" y="4885755"/>
            <a:ext cx="1768788" cy="38000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plancher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0" name="Rectangle à coins arrondis 29"/>
          <p:cNvSpPr/>
          <p:nvPr/>
        </p:nvSpPr>
        <p:spPr>
          <a:xfrm>
            <a:off x="420345" y="5316428"/>
            <a:ext cx="1768788" cy="3707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plafond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2404968" y="5316429"/>
            <a:ext cx="1755355" cy="37072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23 </a:t>
            </a:r>
            <a:r>
              <a:rPr lang="fr-FR" sz="2400" b="1" dirty="0">
                <a:solidFill>
                  <a:schemeClr val="tx1"/>
                </a:solidFill>
              </a:rPr>
              <a:t>H - 1SA </a:t>
            </a:r>
          </a:p>
        </p:txBody>
      </p:sp>
      <p:sp>
        <p:nvSpPr>
          <p:cNvPr id="38" name="Rectangle à coins arrondis 37"/>
          <p:cNvSpPr/>
          <p:nvPr/>
        </p:nvSpPr>
        <p:spPr>
          <a:xfrm>
            <a:off x="4238556" y="4896244"/>
            <a:ext cx="1741905" cy="38000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29 H - 4SA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9" name="Rectangle à coins arrondis 38"/>
          <p:cNvSpPr/>
          <p:nvPr/>
        </p:nvSpPr>
        <p:spPr>
          <a:xfrm>
            <a:off x="4238556" y="5326918"/>
            <a:ext cx="1741905" cy="37072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31 H - 5SA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1" name="Rectangle à coins arrondis 40"/>
          <p:cNvSpPr/>
          <p:nvPr/>
        </p:nvSpPr>
        <p:spPr>
          <a:xfrm>
            <a:off x="6045245" y="4897516"/>
            <a:ext cx="1755356" cy="38000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30 H - 5SA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2" name="Rectangle à coins arrondis 41"/>
          <p:cNvSpPr/>
          <p:nvPr/>
        </p:nvSpPr>
        <p:spPr>
          <a:xfrm>
            <a:off x="6045245" y="5328190"/>
            <a:ext cx="1755356" cy="37072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31 H - 5SA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6" name="Rectangle à coins arrondis 55"/>
          <p:cNvSpPr/>
          <p:nvPr/>
        </p:nvSpPr>
        <p:spPr>
          <a:xfrm>
            <a:off x="7865383" y="2724715"/>
            <a:ext cx="1755356" cy="14368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>
                <a:solidFill>
                  <a:schemeClr val="tx1"/>
                </a:solidFill>
              </a:rPr>
              <a:t>A </a:t>
            </a:r>
            <a:r>
              <a:rPr lang="fr-FR" sz="2400" b="1" dirty="0" smtClean="0">
                <a:solidFill>
                  <a:schemeClr val="tx1"/>
                </a:solidFill>
              </a:rPr>
              <a:t>6 5 3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D 7 5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D 8 3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A 7 2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7" name="Rectangle à coins arrondis 56"/>
          <p:cNvSpPr/>
          <p:nvPr/>
        </p:nvSpPr>
        <p:spPr>
          <a:xfrm>
            <a:off x="7865383" y="4907239"/>
            <a:ext cx="1755356" cy="38000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27 H - 4SA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8" name="Rectangle à coins arrondis 57"/>
          <p:cNvSpPr/>
          <p:nvPr/>
        </p:nvSpPr>
        <p:spPr>
          <a:xfrm>
            <a:off x="7865383" y="5337913"/>
            <a:ext cx="1755356" cy="37072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29 H - 4SA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60" name="Rectangle à coins arrondis 59"/>
          <p:cNvSpPr/>
          <p:nvPr/>
        </p:nvSpPr>
        <p:spPr>
          <a:xfrm>
            <a:off x="9685521" y="4906603"/>
            <a:ext cx="1755355" cy="38000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27 H - 3SA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61" name="Rectangle à coins arrondis 60"/>
          <p:cNvSpPr/>
          <p:nvPr/>
        </p:nvSpPr>
        <p:spPr>
          <a:xfrm>
            <a:off x="9685521" y="5337277"/>
            <a:ext cx="1755355" cy="37072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29 H - 3SA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63" name="Rectangle à coins arrondis 62"/>
          <p:cNvSpPr/>
          <p:nvPr/>
        </p:nvSpPr>
        <p:spPr>
          <a:xfrm>
            <a:off x="9685521" y="2724656"/>
            <a:ext cx="1755356" cy="14368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R 6 4 2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>
                <a:solidFill>
                  <a:schemeClr val="tx1"/>
                </a:solidFill>
              </a:rPr>
              <a:t>D </a:t>
            </a:r>
            <a:r>
              <a:rPr lang="fr-FR" sz="2400" b="1" dirty="0" smtClean="0">
                <a:solidFill>
                  <a:schemeClr val="tx1"/>
                </a:solidFill>
              </a:rPr>
              <a:t>5 2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V 6 3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V 9 8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64" name="Rectangle à coins arrondis 63"/>
          <p:cNvSpPr/>
          <p:nvPr/>
        </p:nvSpPr>
        <p:spPr>
          <a:xfrm>
            <a:off x="6045245" y="2724656"/>
            <a:ext cx="1755356" cy="14368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V 9 6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A D 8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R 4 3 2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7 5 3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65" name="Rectangle à coins arrondis 64"/>
          <p:cNvSpPr/>
          <p:nvPr/>
        </p:nvSpPr>
        <p:spPr>
          <a:xfrm>
            <a:off x="4225107" y="2724656"/>
            <a:ext cx="1755356" cy="14368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R D 7 4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A 6 3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R 9 4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D 7 4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66" name="Rectangle à coins arrondis 65"/>
          <p:cNvSpPr/>
          <p:nvPr/>
        </p:nvSpPr>
        <p:spPr>
          <a:xfrm>
            <a:off x="2404968" y="2724656"/>
            <a:ext cx="1755356" cy="14368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V 6 4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R 4 2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b="1" dirty="0">
                <a:solidFill>
                  <a:schemeClr val="tx1"/>
                </a:solidFill>
              </a:rPr>
              <a:t>V </a:t>
            </a:r>
            <a:r>
              <a:rPr lang="fr-FR" sz="2400" b="1" dirty="0" smtClean="0">
                <a:solidFill>
                  <a:schemeClr val="tx1"/>
                </a:solidFill>
              </a:rPr>
              <a:t>7 6 3</a:t>
            </a:r>
            <a:endParaRPr lang="fr-FR" sz="2400" b="1" dirty="0">
              <a:solidFill>
                <a:schemeClr val="tx1"/>
              </a:solidFill>
            </a:endParaRPr>
          </a:p>
          <a:p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V 4 2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72" name="Rectangle à coins arrondis 71"/>
          <p:cNvSpPr/>
          <p:nvPr/>
        </p:nvSpPr>
        <p:spPr>
          <a:xfrm>
            <a:off x="2391519" y="4223000"/>
            <a:ext cx="1755355" cy="38000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73" name="Rectangle à coins arrondis 72"/>
          <p:cNvSpPr/>
          <p:nvPr/>
        </p:nvSpPr>
        <p:spPr>
          <a:xfrm>
            <a:off x="406896" y="4223000"/>
            <a:ext cx="1768788" cy="38000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ouverture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74" name="Rectangle à coins arrondis 73"/>
          <p:cNvSpPr/>
          <p:nvPr/>
        </p:nvSpPr>
        <p:spPr>
          <a:xfrm>
            <a:off x="4225107" y="4233489"/>
            <a:ext cx="1741905" cy="38000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75" name="Rectangle à coins arrondis 74"/>
          <p:cNvSpPr/>
          <p:nvPr/>
        </p:nvSpPr>
        <p:spPr>
          <a:xfrm>
            <a:off x="6031796" y="4234761"/>
            <a:ext cx="1755356" cy="38000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76" name="Rectangle à coins arrondis 75"/>
          <p:cNvSpPr/>
          <p:nvPr/>
        </p:nvSpPr>
        <p:spPr>
          <a:xfrm>
            <a:off x="7851934" y="4244484"/>
            <a:ext cx="1755356" cy="38000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77" name="Rectangle à coins arrondis 76"/>
          <p:cNvSpPr/>
          <p:nvPr/>
        </p:nvSpPr>
        <p:spPr>
          <a:xfrm>
            <a:off x="9672072" y="4243848"/>
            <a:ext cx="1755355" cy="38000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78" name="Rectangle à coins arrondis 77"/>
          <p:cNvSpPr/>
          <p:nvPr/>
        </p:nvSpPr>
        <p:spPr>
          <a:xfrm>
            <a:off x="420345" y="6119108"/>
            <a:ext cx="1768788" cy="33097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déclaration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79" name="Rectangle à coins arrondis 78"/>
          <p:cNvSpPr/>
          <p:nvPr/>
        </p:nvSpPr>
        <p:spPr>
          <a:xfrm>
            <a:off x="2404968" y="6119108"/>
            <a:ext cx="1755356" cy="3309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passe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80" name="Rectangle à coins arrondis 79"/>
          <p:cNvSpPr/>
          <p:nvPr/>
        </p:nvSpPr>
        <p:spPr>
          <a:xfrm>
            <a:off x="4238556" y="6129597"/>
            <a:ext cx="1741906" cy="3309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81" name="Rectangle à coins arrondis 80"/>
          <p:cNvSpPr/>
          <p:nvPr/>
        </p:nvSpPr>
        <p:spPr>
          <a:xfrm>
            <a:off x="6045244" y="6130869"/>
            <a:ext cx="1755357" cy="3309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82" name="Rectangle à coins arrondis 81"/>
          <p:cNvSpPr/>
          <p:nvPr/>
        </p:nvSpPr>
        <p:spPr>
          <a:xfrm>
            <a:off x="7865383" y="6140592"/>
            <a:ext cx="1755356" cy="3309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83" name="Rectangle à coins arrondis 82"/>
          <p:cNvSpPr/>
          <p:nvPr/>
        </p:nvSpPr>
        <p:spPr>
          <a:xfrm>
            <a:off x="9685521" y="6139956"/>
            <a:ext cx="1755356" cy="3309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3SA</a:t>
            </a:r>
            <a:endParaRPr lang="fr-F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998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9" grpId="0" animBg="1"/>
      <p:bldP spid="30" grpId="0" animBg="1"/>
      <p:bldP spid="32" grpId="0" animBg="1"/>
      <p:bldP spid="38" grpId="0" animBg="1"/>
      <p:bldP spid="39" grpId="0" animBg="1"/>
      <p:bldP spid="41" grpId="0" animBg="1"/>
      <p:bldP spid="42" grpId="0" animBg="1"/>
      <p:bldP spid="56" grpId="0" animBg="1"/>
      <p:bldP spid="57" grpId="0" animBg="1"/>
      <p:bldP spid="58" grpId="0" animBg="1"/>
      <p:bldP spid="60" grpId="0" animBg="1"/>
      <p:bldP spid="61" grpId="0" animBg="1"/>
      <p:bldP spid="63" grpId="0" animBg="1"/>
      <p:bldP spid="64" grpId="0" animBg="1"/>
      <p:bldP spid="65" grpId="0" animBg="1"/>
      <p:bldP spid="66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2381</TotalTime>
  <Words>273</Words>
  <Application>Microsoft Office PowerPoint</Application>
  <PresentationFormat>Grand écran</PresentationFormat>
  <Paragraphs>130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Segoe UI Black</vt:lpstr>
      <vt:lpstr>Thème Office</vt:lpstr>
      <vt:lpstr>Chapitre 3 - Leçon 1</vt:lpstr>
      <vt:lpstr>Chapitre 3 - Leçon 1</vt:lpstr>
      <vt:lpstr>Chapitre 3 - Leçon 1</vt:lpstr>
      <vt:lpstr>Chapitre 3 - Leçon 1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 5 (la notion d’atout)</dc:title>
  <dc:creator>Comité</dc:creator>
  <cp:lastModifiedBy>alain raynaud</cp:lastModifiedBy>
  <cp:revision>116</cp:revision>
  <dcterms:created xsi:type="dcterms:W3CDTF">2018-10-04T06:59:00Z</dcterms:created>
  <dcterms:modified xsi:type="dcterms:W3CDTF">2021-02-21T19:46:34Z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1033-10.2.0.6020</vt:lpwstr>
  </property>
</Properties>
</file>